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8" r:id="rId4"/>
    <p:sldId id="256" r:id="rId5"/>
    <p:sldId id="257" r:id="rId6"/>
    <p:sldId id="276" r:id="rId7"/>
    <p:sldId id="282" r:id="rId8"/>
    <p:sldId id="258" r:id="rId9"/>
    <p:sldId id="279" r:id="rId10"/>
    <p:sldId id="283" r:id="rId11"/>
    <p:sldId id="273" r:id="rId12"/>
    <p:sldId id="259" r:id="rId13"/>
    <p:sldId id="266" r:id="rId14"/>
    <p:sldId id="274" r:id="rId15"/>
    <p:sldId id="280" r:id="rId16"/>
    <p:sldId id="267" r:id="rId17"/>
    <p:sldId id="260" r:id="rId18"/>
    <p:sldId id="281" r:id="rId19"/>
    <p:sldId id="284" r:id="rId20"/>
    <p:sldId id="261" r:id="rId21"/>
    <p:sldId id="285" r:id="rId22"/>
    <p:sldId id="262" r:id="rId23"/>
    <p:sldId id="286" r:id="rId24"/>
    <p:sldId id="263" r:id="rId25"/>
    <p:sldId id="287" r:id="rId26"/>
    <p:sldId id="264" r:id="rId27"/>
    <p:sldId id="265" r:id="rId28"/>
    <p:sldId id="289" r:id="rId29"/>
    <p:sldId id="288" r:id="rId30"/>
    <p:sldId id="290" r:id="rId31"/>
    <p:sldId id="291" r:id="rId32"/>
    <p:sldId id="269" r:id="rId33"/>
    <p:sldId id="271" r:id="rId34"/>
    <p:sldId id="275" r:id="rId35"/>
    <p:sldId id="272" r:id="rId36"/>
    <p:sldId id="268" r:id="rId37"/>
    <p:sldId id="27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4/18/2022</a:t>
            </a:fld>
            <a:endParaRPr lang="en-US" sz="1600" dirty="0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1" name="مستطيل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مستطيل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مستطيل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4/18/2022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4/18/2022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مثلث متساوي الساقين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77B05463-7691-4A26-AEAB-8AF8647215DC}" type="datetime1">
              <a:rPr lang="en-US"/>
              <a:pPr>
                <a:defRPr/>
              </a:pPr>
              <a:t>4/18/2022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2DA2BF">
                    <a:tint val="20000"/>
                  </a:srgb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5C4214C4-95BC-438B-8A9E-77F544AA3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28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A1273F1F-B2CC-4191-A3E6-9AC1DC79E9DE}" type="datetime1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7AEDE746-1BFC-45BF-882C-8181771ED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79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FEAECF0B-513C-49B2-999D-35F4AD69FC07}" type="datetime1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BA7ADDDA-AD2D-4651-A855-9D9BA8847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26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86816437-CE5B-4228-AE04-AC98B6B4EA56}" type="datetime1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F3E1E581-F5C1-4F1D-B3F0-830A6541A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49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B0D3FD42-96D9-40C9-BB33-E20FC8022D9F}" type="datetime1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C6B2F24B-B9DB-462B-8975-DC30293BE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77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9149272C-BCA4-4B08-BFF9-40567E1DB37D}" type="datetime1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781495F6-E281-46B8-8440-8B64945F8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95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4F3B79B3-D8F0-4F46-909D-31F86BEE1914}" type="datetime1">
              <a:rPr lang="en-US"/>
              <a:pPr>
                <a:defRPr/>
              </a:pPr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EB32D2AA-7B80-4E9A-8BDC-C82DA4198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05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EC69B6A7-6208-4800-A673-A71791FB4D54}" type="datetime1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35C993D5-DEA1-4799-8631-379049341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57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4/18/2022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7E6C8DA1-75D3-410B-AAD3-606050EE8B09}" type="datetime1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1F8B03DC-CE65-47A4-BE60-B453A0D1D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73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D201A149-BF9C-486C-8A4C-006B5016A566}" type="datetime1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B3DD530F-7F25-44D0-9846-03FF2812C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71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6EFA4CD0-224D-44C0-A0AB-9490CFB52578}" type="datetime1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5F46A7DF-57B4-42EF-8B79-BAF7EFBD5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75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4/18/2022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58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4/18/2022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17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4/18/2022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15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4/18/2022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87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4/18/2022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07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4/18/2022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51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4/18/2022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6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4/18/2022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4/18/2022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72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4/18/2022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71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4/18/2022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01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4/18/2022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4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4/18/2022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4/18/2022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4/18/2022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4/18/2022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رابط مستقيم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4/18/2022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4/18/2022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4/18/2022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رابط مستقيم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رابط مستقيم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ثلث متساوي الساقين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r" rtl="1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r" rtl="1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prstClr val="black"/>
                </a:solidFill>
                <a:latin typeface="Lucida Sans Unicode"/>
                <a:cs typeface="+mn-cs"/>
              </a:defRPr>
            </a:lvl1pPr>
            <a:extLst/>
          </a:lstStyle>
          <a:p>
            <a:pPr>
              <a:defRPr/>
            </a:pPr>
            <a:fld id="{B5306E1D-5B7E-4F5E-94D4-7E1CA5131E32}" type="datetime1">
              <a:rPr lang="en-US"/>
              <a:pPr>
                <a:defRPr/>
              </a:pPr>
              <a:t>4/18/2022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prstClr val="black"/>
                </a:solidFill>
                <a:latin typeface="Lucida Sans Unicode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prstClr val="black"/>
                </a:solidFill>
                <a:latin typeface="Lucida Sans Unicode"/>
                <a:cs typeface="+mn-cs"/>
              </a:defRPr>
            </a:lvl1pPr>
            <a:extLst/>
          </a:lstStyle>
          <a:p>
            <a:pPr>
              <a:defRPr/>
            </a:pPr>
            <a:fld id="{D5E031E1-EFB7-4E55-A455-DDB86D4E9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4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4/18/2022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6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981200"/>
            <a:ext cx="79883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2288"/>
            <a:ext cx="1905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6413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712968" cy="655272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 rtl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POSITVE CONTRAST MEDIA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 rtl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1.Iodine-based C.M.</a:t>
            </a:r>
          </a:p>
          <a:p>
            <a:pPr marL="0" indent="0" algn="just" rtl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	A contrast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materials can have a chemical structure that includes iodine, a naturally occurring chemical element. These contrast materials can be injected into veins or arteries, within the disks or the fluid spaces of the spine, and into other body cavities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457" y="1124744"/>
            <a:ext cx="3419872" cy="484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69" y="1114422"/>
            <a:ext cx="2592288" cy="484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89" y="1124744"/>
            <a:ext cx="2880320" cy="484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iodinate </a:t>
            </a:r>
            <a:r>
              <a:rPr lang="it-IT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contrast media in </a:t>
            </a:r>
            <a:r>
              <a:rPr lang="it-IT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CT </a:t>
            </a:r>
            <a:r>
              <a:rPr lang="it-IT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scan</a:t>
            </a:r>
            <a:endParaRPr lang="ar-IQ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marL="0" indent="0" algn="ctr" rtl="0">
              <a:buNone/>
            </a:pPr>
            <a:r>
              <a:rPr lang="en-US" sz="3200" b="1" dirty="0" smtClean="0"/>
              <a:t>Dose of iodinate in the different types:-</a:t>
            </a:r>
            <a:endParaRPr lang="en-US" sz="3200" b="1" dirty="0"/>
          </a:p>
          <a:p>
            <a:pPr algn="l" rtl="0"/>
            <a:r>
              <a:rPr lang="en-US" dirty="0" err="1" smtClean="0"/>
              <a:t>Ominpaque</a:t>
            </a:r>
            <a:r>
              <a:rPr lang="en-US" dirty="0" smtClean="0"/>
              <a:t> </a:t>
            </a:r>
            <a:r>
              <a:rPr lang="en-US" dirty="0"/>
              <a:t>350 (</a:t>
            </a:r>
            <a:r>
              <a:rPr lang="en-US" dirty="0" err="1"/>
              <a:t>Iohexol</a:t>
            </a:r>
            <a:r>
              <a:rPr lang="en-US" dirty="0"/>
              <a:t>) GE </a:t>
            </a:r>
            <a:r>
              <a:rPr lang="en-US" dirty="0" smtClean="0"/>
              <a:t>Healthcare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err="1"/>
              <a:t>Visipaque</a:t>
            </a:r>
            <a:r>
              <a:rPr lang="en-US" dirty="0"/>
              <a:t> 320 (</a:t>
            </a:r>
            <a:r>
              <a:rPr lang="en-US" dirty="0" err="1"/>
              <a:t>Iodixanol</a:t>
            </a:r>
            <a:r>
              <a:rPr lang="en-US" dirty="0"/>
              <a:t>) GE </a:t>
            </a:r>
            <a:r>
              <a:rPr lang="en-US" dirty="0" smtClean="0"/>
              <a:t>Healthcare</a:t>
            </a:r>
            <a:endParaRPr lang="ar-IQ" dirty="0"/>
          </a:p>
          <a:p>
            <a:pPr algn="l" rtl="0"/>
            <a:r>
              <a:rPr lang="en-US" dirty="0" err="1" smtClean="0"/>
              <a:t>Ultravist</a:t>
            </a:r>
            <a:r>
              <a:rPr lang="en-US" dirty="0" smtClean="0"/>
              <a:t> </a:t>
            </a:r>
            <a:r>
              <a:rPr lang="en-US" dirty="0"/>
              <a:t>370 (</a:t>
            </a:r>
            <a:r>
              <a:rPr lang="en-US" dirty="0" err="1"/>
              <a:t>Iopromide</a:t>
            </a:r>
            <a:r>
              <a:rPr lang="en-US" dirty="0"/>
              <a:t>) Bayer Healthcare</a:t>
            </a:r>
          </a:p>
          <a:p>
            <a:pPr algn="l" rtl="0"/>
            <a:r>
              <a:rPr lang="en-US" dirty="0" err="1" smtClean="0"/>
              <a:t>Opitiray</a:t>
            </a:r>
            <a:r>
              <a:rPr lang="en-US" dirty="0" smtClean="0"/>
              <a:t> </a:t>
            </a:r>
            <a:r>
              <a:rPr lang="en-US" dirty="0"/>
              <a:t>320 (</a:t>
            </a:r>
            <a:r>
              <a:rPr lang="en-US" dirty="0" err="1"/>
              <a:t>Ioversol</a:t>
            </a:r>
            <a:r>
              <a:rPr lang="en-US" dirty="0"/>
              <a:t>) Mallinckrodt </a:t>
            </a:r>
            <a:r>
              <a:rPr lang="en-US" dirty="0" err="1"/>
              <a:t>Inc</a:t>
            </a:r>
            <a:endParaRPr lang="ar-IQ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35379"/>
            <a:ext cx="2658475" cy="35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146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Cont</a:t>
            </a:r>
            <a:r>
              <a:rPr lang="en-US" sz="3600" b="1" dirty="0" smtClean="0"/>
              <a:t>………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2-Barium-sulfate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is the most common contrast material taken by mouth, or orally. It is also used rectally and is available in several forms, including:</a:t>
            </a:r>
          </a:p>
          <a:p>
            <a:pPr marL="0" indent="0" algn="just" rtl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1.Powder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which is mixed with water before administration</a:t>
            </a:r>
          </a:p>
          <a:p>
            <a:pPr marL="0" indent="0" algn="just" rtl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2.Liquid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indent="0" algn="just" rtl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3.Paste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indent="0" algn="just" rtl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4.Tablet</a:t>
            </a:r>
            <a:endParaRPr lang="ar-IQ" sz="3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2303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37170"/>
            <a:ext cx="3168354" cy="466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" y="2066244"/>
            <a:ext cx="2911738" cy="460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4" y="2050086"/>
            <a:ext cx="2736306" cy="464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079" y="404664"/>
            <a:ext cx="9139922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Barium Sulfate Contrast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Materials in CT-Scan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endParaRPr lang="en-US" sz="36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rtl="0"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Physics </a:t>
            </a:r>
            <a:r>
              <a:rPr lang="en-US" sz="3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contrast </a:t>
            </a:r>
            <a:r>
              <a:rPr lang="en-US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materials</a:t>
            </a:r>
            <a:endParaRPr lang="en-US" sz="36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rt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just" rtl="0">
              <a:buFont typeface="Wingdings" panose="05000000000000000000" pitchFamily="2" charset="2"/>
              <a:buChar char="Ø"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When 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iodine-based and barium-sulfate contrast materials are present in a specific area of the body, they block or limit the ability of x-rays to pass through. As a result, blood vessels, organs and other body tissue that temporarily contain iodine-based or barium compounds change their appearance on x-ray or CT images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 rt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Arial" pitchFamily="34" charset="0"/>
                <a:cs typeface="+mj-cs"/>
              </a:rPr>
              <a:t>The ability to distinguish between tissues depends upon two types of interactions between photons and matter: Compton scattering and photoelectric absorption. Both these interactions depend upon physical density, but the also depends upon atomic number of the matter. As iodine has a high atomic number, 53, compared to most tissues in the body, the administration of iodinated material produces image contrast due to differential photoelectric absorption.</a:t>
            </a:r>
            <a:endParaRPr lang="ar-IQ" dirty="0" smtClean="0">
              <a:latin typeface="Arial" pitchFamily="34" charset="0"/>
              <a:cs typeface="+mj-cs"/>
            </a:endParaRP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07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40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Which imaging exams use contrast materials?</a:t>
            </a:r>
            <a:b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15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 rtl="0">
              <a:buNone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0" indent="0" algn="just" rtl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	Oral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Contrast Materials</a:t>
            </a:r>
          </a:p>
          <a:p>
            <a:pPr marL="0" indent="0" algn="just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Barium-sulfate contrast materials that are swallowed or administered by mouth (orally) are used to enhance x-ray and CT images of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gastrointestinal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(GI) tract, including:</a:t>
            </a:r>
          </a:p>
          <a:p>
            <a:pPr marL="0" indent="0" algn="just" rt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pharynx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0" indent="0" algn="just" rt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esophagus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0" indent="0" algn="just" rt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stomach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0" indent="0" algn="just" rt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small intestine</a:t>
            </a:r>
          </a:p>
          <a:p>
            <a:pPr marL="0" indent="0" algn="just" rt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large intestine (colon)</a:t>
            </a:r>
          </a:p>
          <a:p>
            <a:pPr marL="0" indent="0" algn="just" rtl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8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Cont</a:t>
            </a:r>
            <a:r>
              <a:rPr lang="en-US" b="1" dirty="0" smtClean="0"/>
              <a:t>………..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	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 rtl="0">
              <a:buNone/>
            </a:pP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marL="0" indent="0" algn="just" rtl="0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	Rectal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Contrast Materials</a:t>
            </a:r>
          </a:p>
          <a:p>
            <a:pPr marL="0" indent="0" algn="just" rtl="0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Barium-sulfate contrast materials that are administered by enema (rectally) are used to enhance x-ray and CT images of the lower gastrointestinal (GI) tract (colon and rectum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4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72008" y="2570128"/>
            <a:ext cx="9036496" cy="19389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Contrast Media in </a:t>
            </a:r>
            <a:r>
              <a:rPr lang="en-US" sz="54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M</a:t>
            </a:r>
            <a:r>
              <a:rPr lang="en-US" sz="5400" b="1" dirty="0" smtClean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edical Imaging Techniques</a:t>
            </a:r>
            <a:r>
              <a:rPr lang="en-US" sz="44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/>
            </a:r>
            <a:br>
              <a:rPr lang="en-US" sz="44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</a:br>
            <a:endParaRPr lang="ar-IQ" sz="1200" dirty="0"/>
          </a:p>
        </p:txBody>
      </p:sp>
    </p:spTree>
    <p:extLst>
      <p:ext uri="{BB962C8B-B14F-4D97-AF65-F5344CB8AC3E}">
        <p14:creationId xmlns:p14="http://schemas.microsoft.com/office/powerpoint/2010/main" val="7232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784976" cy="6858000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 rtl="0"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Intravenous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Contrast Materials</a:t>
            </a:r>
          </a:p>
          <a:p>
            <a:pPr marL="0" indent="0" algn="just" rtl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Iodine-based are injected </a:t>
            </a:r>
            <a:r>
              <a:rPr lang="en-US" dirty="0">
                <a:latin typeface="Arial" pitchFamily="34" charset="0"/>
                <a:cs typeface="Arial" pitchFamily="34" charset="0"/>
              </a:rPr>
              <a:t>into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intravenously to </a:t>
            </a:r>
            <a:r>
              <a:rPr lang="en-US" dirty="0">
                <a:latin typeface="Arial" pitchFamily="34" charset="0"/>
                <a:cs typeface="Arial" pitchFamily="34" charset="0"/>
              </a:rPr>
              <a:t>used to enhance x-ray and CT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images. </a:t>
            </a:r>
            <a:r>
              <a:rPr lang="en-US" dirty="0">
                <a:latin typeface="Arial" pitchFamily="34" charset="0"/>
                <a:cs typeface="Arial" pitchFamily="34" charset="0"/>
              </a:rPr>
              <a:t>Typically they are used to enhance the:</a:t>
            </a:r>
          </a:p>
          <a:p>
            <a:pPr marL="0" indent="0" algn="just" rtl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nternal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organs</a:t>
            </a:r>
            <a:r>
              <a:rPr lang="en-US" dirty="0">
                <a:latin typeface="Arial" pitchFamily="34" charset="0"/>
                <a:cs typeface="Arial" pitchFamily="34" charset="0"/>
              </a:rPr>
              <a:t>, including the heart, lungs, liver, adrenal glands, kidneys, pancreas, gallbladder, spleen, uterus, and bladder</a:t>
            </a:r>
          </a:p>
          <a:p>
            <a:pPr marL="0" indent="0" algn="just" rtl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astrointestinal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tract</a:t>
            </a:r>
            <a:r>
              <a:rPr lang="en-US" dirty="0">
                <a:latin typeface="Arial" pitchFamily="34" charset="0"/>
                <a:cs typeface="Arial" pitchFamily="34" charset="0"/>
              </a:rPr>
              <a:t>, including the stomach, small intestine and large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intestine .</a:t>
            </a:r>
          </a:p>
          <a:p>
            <a:pPr marL="0" indent="0" algn="just" rtl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rteries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and veins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body, including vessels in the brain, neck, chest, abdomen, pelvis and legs</a:t>
            </a:r>
          </a:p>
          <a:p>
            <a:pPr marL="0" indent="0" algn="just" rtl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oft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tissues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body, including the muscles, fat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,skin, brain and Breast.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844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should I 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prepare </a:t>
            </a: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my 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patient with </a:t>
            </a: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contrast material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79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8712968" cy="6858000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just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Because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contrast materials carry a slight risk of causing an allergic reaction or adverse reaction, you should tell your doctor about:</a:t>
            </a:r>
          </a:p>
          <a:p>
            <a:pPr marL="0" indent="0" algn="just" rtl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llergies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to contrast materials, food, drugs, dyes,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preservatives.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 algn="just" rtl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edications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you are taking, including herbal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supplements.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 algn="just" rtl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ecent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illnesses, surgeries, or other medical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conditions.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 algn="just" rtl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istory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asthma and hay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fever.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 algn="just" rtl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.History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heart disease, diabetes, kidney disease, thyroid problems or sickle cell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anemia.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9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72643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Side effects and adverse allergic 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82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algn="ctr" rtl="0">
              <a:buNone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Barium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Sulfate Contrast Materials</a:t>
            </a:r>
          </a:p>
          <a:p>
            <a:pPr marL="0" indent="0" algn="just" rtl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stomach cramps ,diarrhea, nausea, vomiting and constipation.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just" rtl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Hives, itching, red skin, swelling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throat, difficulty </a:t>
            </a:r>
            <a:r>
              <a:rPr lang="en-US" dirty="0">
                <a:latin typeface="Arial" pitchFamily="34" charset="0"/>
                <a:cs typeface="Arial" pitchFamily="34" charset="0"/>
              </a:rPr>
              <a:t>breathing or swallowing</a:t>
            </a:r>
          </a:p>
          <a:p>
            <a:pPr marL="0" indent="0" algn="just" rtl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are at greater risk of an adverse reaction to barium-sulfate contrast materials if:</a:t>
            </a:r>
          </a:p>
          <a:p>
            <a:pPr marL="0" indent="0" algn="just" rtl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en-US" dirty="0">
                <a:latin typeface="Arial" pitchFamily="34" charset="0"/>
                <a:cs typeface="Arial" pitchFamily="34" charset="0"/>
              </a:rPr>
              <a:t>have a history of asthma, hay fever, or other allergies, which will increase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your </a:t>
            </a:r>
            <a:r>
              <a:rPr lang="en-US" dirty="0">
                <a:latin typeface="Arial" pitchFamily="34" charset="0"/>
                <a:cs typeface="Arial" pitchFamily="34" charset="0"/>
              </a:rPr>
              <a:t>risk of an allergic reaction to the additives in the barium-sulfate agent.</a:t>
            </a:r>
          </a:p>
          <a:p>
            <a:pPr marL="0" indent="0" algn="just" rtl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you </a:t>
            </a:r>
            <a:r>
              <a:rPr lang="en-US" dirty="0">
                <a:latin typeface="Arial" pitchFamily="34" charset="0"/>
                <a:cs typeface="Arial" pitchFamily="34" charset="0"/>
              </a:rPr>
              <a:t>have cystic fibrosis, which will increase the risk of blockage in the small bowel.</a:t>
            </a:r>
          </a:p>
          <a:p>
            <a:pPr marL="0" indent="0" algn="just" rtl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en-US" dirty="0">
                <a:latin typeface="Arial" pitchFamily="34" charset="0"/>
                <a:cs typeface="Arial" pitchFamily="34" charset="0"/>
              </a:rPr>
              <a:t>are severely dehydrated, which may cause severe constipation.</a:t>
            </a:r>
          </a:p>
          <a:p>
            <a:pPr marL="0" indent="0" algn="just" rtl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en-US" dirty="0">
                <a:latin typeface="Arial" pitchFamily="34" charset="0"/>
                <a:cs typeface="Arial" pitchFamily="34" charset="0"/>
              </a:rPr>
              <a:t>have an intestinal blockage or perforation that could made worse by a barium-sulfate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agent.</a:t>
            </a:r>
            <a:endParaRPr lang="ar-IQ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indent="0" algn="ctr" rtl="0">
              <a:buNone/>
            </a:pPr>
            <a:endParaRPr lang="en-US" sz="32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ctr" rtl="0">
              <a:buNone/>
            </a:pP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Iodine-based </a:t>
            </a:r>
            <a:r>
              <a:rPr lang="en-US" sz="3200" b="1" u="sng" dirty="0">
                <a:latin typeface="Arial" pitchFamily="34" charset="0"/>
                <a:cs typeface="Arial" pitchFamily="34" charset="0"/>
              </a:rPr>
              <a:t>Contrast Materials</a:t>
            </a:r>
          </a:p>
          <a:p>
            <a:pPr marL="0" indent="0" algn="l" rtl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Mild reactions include:</a:t>
            </a:r>
          </a:p>
          <a:p>
            <a:pPr marL="0" indent="0" algn="l" rtl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nausea , vomiting, headache, itching, flushing and mild </a:t>
            </a:r>
            <a:r>
              <a:rPr lang="en-US" dirty="0">
                <a:latin typeface="Arial" pitchFamily="34" charset="0"/>
                <a:cs typeface="Arial" pitchFamily="34" charset="0"/>
              </a:rPr>
              <a:t>skin rash 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hives.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Moderate reactions include:</a:t>
            </a:r>
          </a:p>
          <a:p>
            <a:pPr marL="0" indent="0" algn="l" rtl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severe </a:t>
            </a:r>
            <a:r>
              <a:rPr lang="en-US" dirty="0">
                <a:latin typeface="Arial" pitchFamily="34" charset="0"/>
                <a:cs typeface="Arial" pitchFamily="34" charset="0"/>
              </a:rPr>
              <a:t>skin rash 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hives, wheezing, abnormal </a:t>
            </a:r>
            <a:r>
              <a:rPr lang="en-US" dirty="0">
                <a:latin typeface="Arial" pitchFamily="34" charset="0"/>
                <a:cs typeface="Arial" pitchFamily="34" charset="0"/>
              </a:rPr>
              <a:t>heart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rhythms, high </a:t>
            </a:r>
            <a:r>
              <a:rPr lang="en-US" dirty="0">
                <a:latin typeface="Arial" pitchFamily="34" charset="0"/>
                <a:cs typeface="Arial" pitchFamily="34" charset="0"/>
              </a:rPr>
              <a:t>or low blood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pressure and shortness </a:t>
            </a:r>
            <a:r>
              <a:rPr lang="en-US" dirty="0">
                <a:latin typeface="Arial" pitchFamily="34" charset="0"/>
                <a:cs typeface="Arial" pitchFamily="34" charset="0"/>
              </a:rPr>
              <a:t>of breath or difficulty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breathing.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Severe reactions include:</a:t>
            </a:r>
          </a:p>
          <a:p>
            <a:pPr marL="0" indent="0" algn="l" rtl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difficulty breathing, cardiac arrest, swelling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throat or other parts of the body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convulsions.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A very small percentage of patients may develop a delayed reaction with a rash which can occur hours to days after an imaging exam with an iodine-based contrast material. Most are mild, but severe rashes may require medication after discussion with your physician.</a:t>
            </a:r>
            <a:endParaRPr lang="ar-IQ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CT vs X-RAY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An X-ray is built to examine dense tissues, while a CT scan is better able to capture bones, soft tissues and blood vessels all at the same time. </a:t>
            </a:r>
            <a:endParaRPr lang="en-US" dirty="0" smtClean="0"/>
          </a:p>
          <a:p>
            <a:pPr algn="l" rtl="0"/>
            <a:r>
              <a:rPr lang="en-US" dirty="0" smtClean="0"/>
              <a:t>X-ray </a:t>
            </a:r>
            <a:r>
              <a:rPr lang="en-US" dirty="0"/>
              <a:t>equipment is much smaller and less complex than a CT scan since a CT scanner needs to rotate around </a:t>
            </a:r>
            <a:r>
              <a:rPr lang="en-US" dirty="0" smtClean="0"/>
              <a:t>the patient </a:t>
            </a:r>
            <a:r>
              <a:rPr lang="en-US" dirty="0"/>
              <a:t>being </a:t>
            </a:r>
            <a:r>
              <a:rPr lang="en-US" dirty="0" smtClean="0"/>
              <a:t>scanned.</a:t>
            </a:r>
          </a:p>
          <a:p>
            <a:pPr algn="l" rtl="0"/>
            <a:r>
              <a:rPr lang="en-US" dirty="0"/>
              <a:t>X-ray may identify an abnormality, but </a:t>
            </a:r>
            <a:r>
              <a:rPr lang="en-US" dirty="0" smtClean="0"/>
              <a:t>a </a:t>
            </a:r>
            <a:r>
              <a:rPr lang="en-US" dirty="0"/>
              <a:t>CT scan should be able to show the exact location and examine </a:t>
            </a:r>
            <a:r>
              <a:rPr lang="en-US" dirty="0" smtClean="0"/>
              <a:t>the nature </a:t>
            </a:r>
            <a:r>
              <a:rPr lang="en-US" dirty="0"/>
              <a:t>of a formation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X-ray provides a 2D image, while a chest CT scan is able to produce a 3D view of your organs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X-ray is a good low-cost, </a:t>
            </a:r>
            <a:r>
              <a:rPr lang="en-US" dirty="0" smtClean="0"/>
              <a:t>to compare with CT scan.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76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43000"/>
            <a:ext cx="81153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202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73401"/>
            <a:ext cx="9052560" cy="46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02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" y="1340769"/>
            <a:ext cx="3017520" cy="368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58629"/>
            <a:ext cx="3017520" cy="364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9"/>
            <a:ext cx="2651760" cy="363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8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 rtl="0">
              <a:buNone/>
            </a:pPr>
            <a:endParaRPr lang="en-US" sz="48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rtl="0">
              <a:buNone/>
            </a:pPr>
            <a:endParaRPr lang="en-US" sz="4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rtl="0">
              <a:buNone/>
            </a:pPr>
            <a:endParaRPr lang="en-US" sz="4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rtl="0">
              <a:buNone/>
            </a:pPr>
            <a:r>
              <a:rPr lang="en-US" sz="4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US" sz="4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 contrast materials and how do they work</a:t>
            </a:r>
            <a:r>
              <a:rPr lang="en-US" sz="4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250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4" y="3629"/>
            <a:ext cx="9153714" cy="68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7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القمة للحاسبات\Desktop\المستقبل\Triphasic_CT_scan_of_hepatocellular_carcin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84"/>
            <a:ext cx="9143999" cy="68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7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0" y="-112258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marL="484187" lvl="0" indent="484187" algn="l">
              <a:lnSpc>
                <a:spcPct val="100000"/>
              </a:lnSpc>
              <a:buNone/>
              <a:defRPr sz="4200" b="0" i="0" u="none" strike="noStrike" baseline="0">
                <a:solidFill>
                  <a:srgbClr val="FE599E"/>
                </a:solidFill>
                <a:latin typeface="Arial"/>
              </a:defRPr>
            </a:lvl1pPr>
          </a:lstStyle>
          <a:p>
            <a:pPr algn="ctr"/>
            <a:r>
              <a:rPr lang="en-US" b="1" dirty="0" smtClean="0">
                <a:latin typeface="Century Gothic"/>
              </a:rPr>
              <a:t>The Kidneys </a:t>
            </a:r>
            <a:endParaRPr lang="en-US" b="1" dirty="0">
              <a:latin typeface="Century Gothic"/>
            </a:endParaRPr>
          </a:p>
        </p:txBody>
      </p:sp>
      <p:pic>
        <p:nvPicPr>
          <p:cNvPr id="5" name="صورة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7480" y="1233487"/>
            <a:ext cx="4676775" cy="409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788024" y="1219200"/>
            <a:ext cx="4250060" cy="41132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مربع نص 6"/>
          <p:cNvSpPr txBox="1"/>
          <p:nvPr/>
        </p:nvSpPr>
        <p:spPr>
          <a:xfrm>
            <a:off x="1219200" y="762000"/>
            <a:ext cx="2046287" cy="460375"/>
          </a:xfrm>
          <a:prstGeom prst="rect">
            <a:avLst/>
          </a:prstGeom>
          <a:noFill/>
          <a:ln>
            <a:noFill/>
          </a:ln>
        </p:spPr>
        <p:txBody>
          <a:bodyPr wrap="none" anchor="t"/>
          <a:lstStyle/>
          <a:p>
            <a:pPr marL="0" lvl="0" indent="0" algn="l">
              <a:lnSpc>
                <a:spcPct val="100000"/>
              </a:lnSpc>
              <a:buNone/>
            </a:pPr>
            <a:r>
              <a:rPr sz="2400" b="1" i="0" u="none" strike="noStrike" baseline="0">
                <a:solidFill>
                  <a:srgbClr val="FFFFFF"/>
                </a:solidFill>
                <a:latin typeface="Century Gothic"/>
              </a:rPr>
              <a:t>Pre-contrast</a:t>
            </a:r>
            <a:r>
              <a:rPr sz="1800" b="0" i="0" u="none" strike="noStrike" baseline="0">
                <a:solidFill>
                  <a:srgbClr val="FFFFFF"/>
                </a:solidFill>
                <a:latin typeface="Century Gothic"/>
              </a:rPr>
              <a:t>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410200" y="685800"/>
            <a:ext cx="2176462" cy="460375"/>
          </a:xfrm>
          <a:prstGeom prst="rect">
            <a:avLst/>
          </a:prstGeom>
          <a:noFill/>
          <a:ln>
            <a:noFill/>
          </a:ln>
        </p:spPr>
        <p:txBody>
          <a:bodyPr wrap="none" anchor="t"/>
          <a:lstStyle/>
          <a:p>
            <a:pPr marL="0" lvl="0" indent="0" algn="l">
              <a:lnSpc>
                <a:spcPct val="100000"/>
              </a:lnSpc>
              <a:buNone/>
            </a:pPr>
            <a:r>
              <a:rPr sz="2400" b="1" i="0" u="none" strike="noStrike" baseline="0">
                <a:solidFill>
                  <a:srgbClr val="FFFFFF"/>
                </a:solidFill>
                <a:latin typeface="Century Gothic"/>
              </a:rPr>
              <a:t>Post-contrast</a:t>
            </a:r>
            <a:r>
              <a:rPr sz="1800" b="0" i="0" u="none" strike="noStrike" baseline="0">
                <a:solidFill>
                  <a:srgbClr val="FFFFFF"/>
                </a:solidFill>
                <a:latin typeface="Century Gothic"/>
              </a:rPr>
              <a:t> 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0" y="4953000"/>
            <a:ext cx="1203325" cy="460375"/>
          </a:xfrm>
          <a:prstGeom prst="rect">
            <a:avLst/>
          </a:prstGeom>
          <a:noFill/>
          <a:ln>
            <a:noFill/>
          </a:ln>
        </p:spPr>
        <p:txBody>
          <a:bodyPr wrap="none" anchor="t"/>
          <a:lstStyle/>
          <a:p>
            <a:pPr marL="0" lvl="0" indent="0" algn="l">
              <a:lnSpc>
                <a:spcPct val="100000"/>
              </a:lnSpc>
              <a:buNone/>
            </a:pPr>
            <a:r>
              <a:rPr sz="2400" b="1" i="0" u="none" strike="noStrike" baseline="0">
                <a:solidFill>
                  <a:srgbClr val="FFFFFF"/>
                </a:solidFill>
                <a:latin typeface="Century Gothic"/>
              </a:rPr>
              <a:t>cortex</a:t>
            </a:r>
            <a:r>
              <a:rPr sz="1800" b="0" i="0" u="none" strike="noStrike" baseline="0">
                <a:solidFill>
                  <a:srgbClr val="FFFFFF"/>
                </a:solidFill>
                <a:latin typeface="Century Gothic"/>
              </a:rPr>
              <a:t> 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1524000" y="4953000"/>
            <a:ext cx="1963737" cy="460375"/>
          </a:xfrm>
          <a:prstGeom prst="rect">
            <a:avLst/>
          </a:prstGeom>
          <a:noFill/>
          <a:ln>
            <a:noFill/>
          </a:ln>
        </p:spPr>
        <p:txBody>
          <a:bodyPr wrap="none" anchor="t"/>
          <a:lstStyle/>
          <a:p>
            <a:pPr marL="0" lvl="0" indent="0" algn="l">
              <a:lnSpc>
                <a:spcPct val="100000"/>
              </a:lnSpc>
              <a:buNone/>
            </a:pPr>
            <a:r>
              <a:rPr sz="2400" b="1" i="0" u="none" strike="noStrike" baseline="0">
                <a:solidFill>
                  <a:srgbClr val="FFFFFF"/>
                </a:solidFill>
                <a:latin typeface="Century Gothic"/>
              </a:rPr>
              <a:t>Renal pelvis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7010400" y="4872037"/>
            <a:ext cx="1735137" cy="460375"/>
          </a:xfrm>
          <a:prstGeom prst="rect">
            <a:avLst/>
          </a:prstGeom>
          <a:noFill/>
          <a:ln>
            <a:noFill/>
          </a:ln>
        </p:spPr>
        <p:txBody>
          <a:bodyPr wrap="none" anchor="t"/>
          <a:lstStyle/>
          <a:p>
            <a:pPr marL="0" lvl="0" indent="0" algn="l">
              <a:lnSpc>
                <a:spcPct val="100000"/>
              </a:lnSpc>
              <a:buNone/>
            </a:pPr>
            <a:r>
              <a:rPr sz="2400" b="1" i="0" u="none" strike="noStrike" baseline="0">
                <a:solidFill>
                  <a:srgbClr val="FFFFFF"/>
                </a:solidFill>
                <a:latin typeface="Century Gothic"/>
              </a:rPr>
              <a:t>Renal vein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4191000" y="4953000"/>
            <a:ext cx="790575" cy="460375"/>
          </a:xfrm>
          <a:prstGeom prst="rect">
            <a:avLst/>
          </a:prstGeom>
          <a:noFill/>
          <a:ln>
            <a:noFill/>
          </a:ln>
        </p:spPr>
        <p:txBody>
          <a:bodyPr wrap="none" anchor="t"/>
          <a:lstStyle/>
          <a:p>
            <a:pPr marL="0" lvl="0" indent="0" algn="l">
              <a:lnSpc>
                <a:spcPct val="100000"/>
              </a:lnSpc>
              <a:buNone/>
            </a:pPr>
            <a:r>
              <a:rPr sz="2400" b="1" i="0" u="none" strike="noStrike" baseline="0">
                <a:solidFill>
                  <a:srgbClr val="FFFFFF"/>
                </a:solidFill>
                <a:latin typeface="Century Gothic"/>
              </a:rPr>
              <a:t>IVC</a:t>
            </a:r>
            <a:r>
              <a:rPr sz="1800" b="0" i="0" u="none" strike="noStrike" baseline="0">
                <a:solidFill>
                  <a:srgbClr val="FFFFFF"/>
                </a:solidFill>
                <a:latin typeface="Century Gothic"/>
              </a:rPr>
              <a:t> 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5321300" y="4948237"/>
            <a:ext cx="1154112" cy="460375"/>
          </a:xfrm>
          <a:prstGeom prst="rect">
            <a:avLst/>
          </a:prstGeom>
          <a:noFill/>
          <a:ln>
            <a:noFill/>
          </a:ln>
        </p:spPr>
        <p:txBody>
          <a:bodyPr wrap="none" anchor="t"/>
          <a:lstStyle/>
          <a:p>
            <a:pPr marL="0" lvl="0" indent="0" algn="l">
              <a:lnSpc>
                <a:spcPct val="100000"/>
              </a:lnSpc>
              <a:buNone/>
            </a:pPr>
            <a:r>
              <a:rPr sz="2400" b="1" i="0" u="none" strike="noStrike" baseline="0">
                <a:solidFill>
                  <a:srgbClr val="FFFFFF"/>
                </a:solidFill>
                <a:latin typeface="Century Gothic"/>
              </a:rPr>
              <a:t>Aorta </a:t>
            </a:r>
            <a:r>
              <a:rPr sz="1800" b="0" i="0" u="none" strike="noStrike" baseline="0">
                <a:solidFill>
                  <a:srgbClr val="FFFFFF"/>
                </a:solidFill>
                <a:latin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0824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552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" y="1196752"/>
            <a:ext cx="4537202" cy="490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57" y="1196751"/>
            <a:ext cx="4569025" cy="490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4798" y="47375"/>
            <a:ext cx="9106226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Barium Sulfate Contrast Materials in CT-Scan</a:t>
            </a:r>
          </a:p>
        </p:txBody>
      </p:sp>
    </p:spTree>
    <p:extLst>
      <p:ext uri="{BB962C8B-B14F-4D97-AF65-F5344CB8AC3E}">
        <p14:creationId xmlns:p14="http://schemas.microsoft.com/office/powerpoint/2010/main" val="33053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تويتر \ Rhode Island Medical Imaging على تويتر: &quot;A very special thank you  to @pepespizzeria of Warwick for donating pizzas to RIMI staff at our Toll  Gate road office today! ❤️🍕 #ThankYou #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2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8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158999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600" u="sng" dirty="0" smtClean="0">
                <a:latin typeface="Arial" pitchFamily="34" charset="0"/>
                <a:cs typeface="Arial" pitchFamily="34" charset="0"/>
              </a:rPr>
              <a:t>Contrast materials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also called contrast agents or contrast media, are used to improve pictures of the inside of the body produced by x-rays, computed tomography (CT), magnetic resonance (MR) imaging, and ultrasound. Often, contrast materials allow the radiologist to distinguish normal from abnormal conditions.</a:t>
            </a:r>
            <a:endParaRPr lang="ar-IQ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92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082008"/>
          </a:xfrm>
        </p:spPr>
        <p:txBody>
          <a:bodyPr>
            <a:normAutofit/>
          </a:bodyPr>
          <a:lstStyle/>
          <a:p>
            <a:pPr lvl="1" algn="just" rtl="0"/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substances that temporarily change the way x-rays or other imaging tools interact with the body</a:t>
            </a:r>
          </a:p>
        </p:txBody>
      </p:sp>
    </p:spTree>
    <p:extLst>
      <p:ext uri="{BB962C8B-B14F-4D97-AF65-F5344CB8AC3E}">
        <p14:creationId xmlns:p14="http://schemas.microsoft.com/office/powerpoint/2010/main" val="3234637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endParaRPr lang="en-US" sz="40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rtl="0">
              <a:buNone/>
            </a:pPr>
            <a:endParaRPr lang="en-US" sz="4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rtl="0"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 OF ADMINISTRATION </a:t>
            </a:r>
            <a:endParaRPr lang="en-US" sz="4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rtl="0"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742950" indent="-742950" algn="ctr" rtl="0">
              <a:buAutoNum type="arabicPeriod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Orally (Swallowed).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742950" indent="-742950" algn="ctr" rtl="0">
              <a:buAutoNum type="arabicPeriod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Rectally (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Enema)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742950" indent="-742950" algn="ctr" rtl="0">
              <a:buAutoNum type="arabicPeriod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Intravenously V &amp; A  </a:t>
            </a:r>
          </a:p>
        </p:txBody>
      </p:sp>
    </p:spTree>
    <p:extLst>
      <p:ext uri="{BB962C8B-B14F-4D97-AF65-F5344CB8AC3E}">
        <p14:creationId xmlns:p14="http://schemas.microsoft.com/office/powerpoint/2010/main" val="9302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Elimination of Contrast Agents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 rtl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	Following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an imaging exam with contrast material, the material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is eliminated by one of the following way:-</a:t>
            </a:r>
          </a:p>
          <a:p>
            <a:pPr marL="0" indent="0" algn="l" rtl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 Absorbed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 the body or </a:t>
            </a:r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rtl="0"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 Eliminated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through urine or </a:t>
            </a:r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rtl="0"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3- Bowel movements (Feces).</a:t>
            </a:r>
            <a:endParaRPr lang="ar-IQ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1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contrast media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1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9759"/>
            <a:ext cx="9144000" cy="68580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516216" y="4725144"/>
            <a:ext cx="1944216" cy="129614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Air and Gasses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" name="Elbow Connector 7"/>
          <p:cNvCxnSpPr/>
          <p:nvPr/>
        </p:nvCxnSpPr>
        <p:spPr>
          <a:xfrm>
            <a:off x="6300192" y="4365104"/>
            <a:ext cx="936104" cy="2880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024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465</TotalTime>
  <Words>706</Words>
  <Application>Microsoft Office PowerPoint</Application>
  <PresentationFormat>On-screen Show (4:3)</PresentationFormat>
  <Paragraphs>111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Default Theme</vt:lpstr>
      <vt:lpstr>Concourse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Elimination of Contrast Agents</vt:lpstr>
      <vt:lpstr>Types of contrast media</vt:lpstr>
      <vt:lpstr>PowerPoint Presentation</vt:lpstr>
      <vt:lpstr>PowerPoint Presentation</vt:lpstr>
      <vt:lpstr>PowerPoint Presentation</vt:lpstr>
      <vt:lpstr>PowerPoint Presentation</vt:lpstr>
      <vt:lpstr>Cont………</vt:lpstr>
      <vt:lpstr>PowerPoint Presentation</vt:lpstr>
      <vt:lpstr>PowerPoint Presentation</vt:lpstr>
      <vt:lpstr>CONT……..</vt:lpstr>
      <vt:lpstr>Which imaging exams use contrast materials? </vt:lpstr>
      <vt:lpstr>PowerPoint Presentation</vt:lpstr>
      <vt:lpstr>Cont………..</vt:lpstr>
      <vt:lpstr>PowerPoint Presentation</vt:lpstr>
      <vt:lpstr>How should I prepare my patient with contrast material?</vt:lpstr>
      <vt:lpstr>PowerPoint Presentation</vt:lpstr>
      <vt:lpstr>Side effects and adverse allergic reactions</vt:lpstr>
      <vt:lpstr>PowerPoint Presentation</vt:lpstr>
      <vt:lpstr>PowerPoint Presentation</vt:lpstr>
      <vt:lpstr>CT vs X-RAY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القمة للحاسبات</dc:creator>
  <cp:lastModifiedBy>LOAY</cp:lastModifiedBy>
  <cp:revision>38</cp:revision>
  <dcterms:created xsi:type="dcterms:W3CDTF">2021-06-30T06:25:23Z</dcterms:created>
  <dcterms:modified xsi:type="dcterms:W3CDTF">2022-04-18T19:57:07Z</dcterms:modified>
</cp:coreProperties>
</file>